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59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9E9D9EE-271F-4A1A-B6F6-73079F33F646}" type="datetimeFigureOut">
              <a:rPr lang="ar-SA" smtClean="0"/>
              <a:pPr/>
              <a:t>12/11/1434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57F58C-122E-4ECB-AB49-AF8A9E776AD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1829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601A-8F55-4601-86AD-E3AB53C291E3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41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200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0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76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545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44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973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88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061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869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383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32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481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411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660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680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781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007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783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5691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141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9273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08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174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650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706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230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3526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414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7917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870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31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1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7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570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3390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379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554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2201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141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848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4666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607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80560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94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8738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2189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1033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5625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523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5188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3582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980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46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1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20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3710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4631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084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8737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0581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7867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4699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930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32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5287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53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7213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781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013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44507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2401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6789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1986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3395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34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99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64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7540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7104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8025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9834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6693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5799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2C1B9B-ED32-48D3-B5D3-823071E50C18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12/11/1434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E6568-704C-4F75-A750-F32B50B9A8EA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999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2633662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ar-SA" i="1" dirty="0" smtClean="0">
                <a:effectLst/>
              </a:rPr>
              <a:t>التقييم الذاتي لتنفيذ إتفاقية الأمم المتحدة لمكافحة الفساد</a:t>
            </a:r>
            <a:endParaRPr lang="ar-SA" i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ar-SA" sz="3000" b="1" dirty="0" smtClean="0"/>
              <a:t>إعداد : رشا عمارنة</a:t>
            </a:r>
          </a:p>
          <a:p>
            <a:pPr algn="ctr"/>
            <a:r>
              <a:rPr lang="ar-SA" sz="3000" b="1" dirty="0" smtClean="0"/>
              <a:t>مدير عام الشؤون القانونية</a:t>
            </a:r>
          </a:p>
          <a:p>
            <a:pPr algn="ctr"/>
            <a:r>
              <a:rPr lang="ar-SA" sz="3000" b="1" dirty="0" smtClean="0"/>
              <a:t>هيئة مكافحة الفساد</a:t>
            </a:r>
            <a:endParaRPr lang="ar-SA" sz="3000" b="1" dirty="0"/>
          </a:p>
        </p:txBody>
      </p:sp>
      <p:pic>
        <p:nvPicPr>
          <p:cNvPr id="4" name="Picture 4" descr="hea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28600"/>
            <a:ext cx="1314450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4538" y="2109787"/>
            <a:ext cx="25733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759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334000"/>
          </a:xfrm>
        </p:spPr>
        <p:txBody>
          <a:bodyPr/>
          <a:lstStyle/>
          <a:p>
            <a:r>
              <a:rPr lang="ar-SA" dirty="0" smtClean="0"/>
              <a:t>انقسمت اللجنة إلى مجموعات عمل على النحو التالي: </a:t>
            </a:r>
          </a:p>
          <a:p>
            <a:endParaRPr lang="ar-S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3345996"/>
              </p:ext>
            </p:extLst>
          </p:nvPr>
        </p:nvGraphicFramePr>
        <p:xfrm>
          <a:off x="990600" y="1524000"/>
          <a:ext cx="6991350" cy="4348329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93980"/>
                <a:gridCol w="6897370"/>
              </a:tblGrid>
              <a:tr h="1005387">
                <a:tc gridSpan="2"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solidFill>
                            <a:srgbClr val="FF0000"/>
                          </a:solidFill>
                          <a:effectLst/>
                        </a:rPr>
                        <a:t>مجموعة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القطاع العام و المشتريات </a:t>
                      </a:r>
                      <a:r>
                        <a:rPr lang="ar-SA" sz="1600" dirty="0" smtClean="0">
                          <a:solidFill>
                            <a:srgbClr val="FF0000"/>
                          </a:solidFill>
                          <a:effectLst/>
                        </a:rPr>
                        <a:t>العمومية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ar-SA" sz="1600" dirty="0" smtClean="0">
                          <a:effectLst/>
                        </a:rPr>
                        <a:t>(</a:t>
                      </a:r>
                      <a:r>
                        <a:rPr lang="ar-SA" sz="1600" baseline="0" dirty="0" smtClean="0">
                          <a:effectLst/>
                        </a:rPr>
                        <a:t> ضمت ممثلي الأمانة العامة لمجلس الوزراء- وزارة    المالية- ديوان الموظفين العام- ديوان الرقابة و المالية_ هيئة مكافحة الفساد)  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1871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مجموعة التجريم و إنفاذ القانون</a:t>
                      </a:r>
                      <a:r>
                        <a:rPr lang="ar-SA" sz="1600" b="1" dirty="0" smtClean="0">
                          <a:effectLst/>
                        </a:rPr>
                        <a:t>        ( ضمت ممثلي هيئة مكافحة</a:t>
                      </a:r>
                      <a:r>
                        <a:rPr lang="ar-SA" sz="1600" b="1" baseline="0" dirty="0" smtClean="0">
                          <a:effectLst/>
                        </a:rPr>
                        <a:t> الفساد- وزارة الداخلية- مؤسسة</a:t>
                      </a: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baseline="0" dirty="0" smtClean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                                        مجتمع مدني)</a:t>
                      </a: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baseline="0" dirty="0" smtClean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  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</a:tr>
              <a:tr h="1061871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مجموعة </a:t>
                      </a:r>
                      <a:r>
                        <a:rPr lang="ar-SA" sz="1600" b="1" dirty="0">
                          <a:solidFill>
                            <a:srgbClr val="FF0000"/>
                          </a:solidFill>
                          <a:effectLst/>
                        </a:rPr>
                        <a:t>التعاون الدولي و استرداد المتحصلات 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الجرمية   </a:t>
                      </a:r>
                      <a:r>
                        <a:rPr lang="ar-SA" sz="1600" b="1" dirty="0" smtClean="0">
                          <a:effectLst/>
                        </a:rPr>
                        <a:t>( ضمت ممثلي</a:t>
                      </a:r>
                      <a:r>
                        <a:rPr lang="ar-SA" sz="1600" b="1" baseline="0" dirty="0" smtClean="0">
                          <a:effectLst/>
                        </a:rPr>
                        <a:t> وزارة العدل- وزارة الخارجية و شخصية أكاديمية)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</a:tr>
              <a:tr h="1061871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مجموعة سياسات مكافحة الفساد و المشاركة المجتمعية و مشاركة القطاع الخاص </a:t>
                      </a:r>
                      <a:r>
                        <a:rPr lang="ar-SA" sz="1600" b="1" dirty="0" smtClean="0">
                          <a:effectLst/>
                        </a:rPr>
                        <a:t>( ضمت ممثلي هيئة مكافحة الفساد- القطاع الخاص</a:t>
                      </a:r>
                      <a:r>
                        <a:rPr lang="ar-SA" sz="1600" b="1" baseline="0" dirty="0" smtClean="0">
                          <a:effectLst/>
                        </a:rPr>
                        <a:t>- و المجتمع المدني)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646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عقدت اللجنة الفنية بعد الانتهاء من مرحلة تجميع المعلومات 9 اجتماعات دورية، هدفت إلى ادخال البيانات على آلية التقييم الذاتي ( الاومنيبوس) .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بعد الانتهاء من ادخال البيانات تم تشكيل لجنة مصغرة لإعداد الملخص التنفيذي لتقرير التقييم الذاتي لتنفيذ دولة فلسطين لإتفاقية الأمم المتحدة لمكافحة الفساد.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 smtClean="0"/>
              <a:t> ثم سلم الملخص و تقرير التقييم لرئيس دولة فلسطين.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47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المتابعة: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يعنى بالمتابعة أهم التدخلات و الخطوات والإجراءات الواجب اتخاذها سواء على المستوى التشريعات أو على مستوى التطبيق للانسجام مع متطلبات اتفاقية الأمم المتحدة لمكافحة الفساد.</a:t>
            </a:r>
            <a:endParaRPr lang="ar-SA" dirty="0"/>
          </a:p>
          <a:p>
            <a:r>
              <a:rPr lang="ar-SA" dirty="0" smtClean="0"/>
              <a:t> خلص التقرير إلى مجموعة من التعديلات الواجب إدخالها على تشريعات ذات علاقة ، منها تعديلات على قانون مكافحة الفساد، منها تعديلات على قانون الخدمة المدنية، ومنها على قانون العقوبات.</a:t>
            </a:r>
          </a:p>
          <a:p>
            <a:r>
              <a:rPr lang="ar-SA" dirty="0" smtClean="0"/>
              <a:t> كما خلص التقرير إلى ضرورة العمل على تعزيز التعاون الدولي عبر عقد اتفاقيات ثنائية للتعاون القضائي و تسليم المجرمين.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293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تكمن أهمية التقييم الذاتي لتنفيذ اتفاقية الأمم المتحدة لمكافحة الفساد في تحديد الفجوات بهدف ردمها بما يمكن دولة فلسطين ليس فقط من المواءمة مع المتطلبات الدولية و لكن من جعل جهود مكافحة الفساد فيها جهود أكثر فعالية  وصولا إلى هدف سامي نصت عليه الاستراتيجية الوطنية لمكافحة الفساد :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sz="3800" dirty="0" smtClean="0">
                <a:solidFill>
                  <a:schemeClr val="bg2">
                    <a:lumMod val="25000"/>
                  </a:schemeClr>
                </a:solidFill>
              </a:rPr>
              <a:t>( دولة فلسطين خالية من الفساد)</a:t>
            </a:r>
            <a:endParaRPr lang="en-US" sz="3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34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ar-SA" sz="6600" dirty="0" smtClean="0"/>
          </a:p>
          <a:p>
            <a:pPr marL="0" indent="0" algn="ctr">
              <a:buNone/>
            </a:pPr>
            <a:r>
              <a:rPr lang="ar-SA" sz="6600" dirty="0" smtClean="0"/>
              <a:t>شكراً لاستماعكم،،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53440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6342"/>
            <a:ext cx="8229600" cy="5468257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sz="2700" b="1" dirty="0" smtClean="0"/>
              <a:t>في العام 2005 أعلنت فلسطين عن التزامها باتفاقية الأمم المتحدة لمكافحة الفساد بموجب خطاب وجه للأمين العام للأمم المتحدة من قبل رئيس الوزراء.</a:t>
            </a:r>
          </a:p>
          <a:p>
            <a:pPr algn="just">
              <a:buFont typeface="Arial" pitchFamily="34" charset="0"/>
              <a:buChar char="•"/>
            </a:pPr>
            <a:r>
              <a:rPr lang="ar-SA" sz="2700" b="1" dirty="0" smtClean="0"/>
              <a:t>تعهدت فلسطين بتبني الاتفاقية واتخاذ ما يلزم للعمل على تطبيقها تطبيقا فاعلا .</a:t>
            </a:r>
          </a:p>
          <a:p>
            <a:pPr algn="just">
              <a:buFont typeface="Arial" pitchFamily="34" charset="0"/>
              <a:buChar char="•"/>
            </a:pPr>
            <a:r>
              <a:rPr lang="ar-SA" sz="2700" b="1" dirty="0" smtClean="0"/>
              <a:t>أدخلت فلسطين منذ ذلك التاريخ العديد من الاصلاحات و الإجراءات التي تصب في إرساء التدابير الوقائية اللازمة للحد من الفساد و إمكانية وقوعه.</a:t>
            </a:r>
          </a:p>
          <a:p>
            <a:pPr algn="just">
              <a:buFont typeface="Arial" pitchFamily="34" charset="0"/>
              <a:buChar char="•"/>
            </a:pPr>
            <a:r>
              <a:rPr lang="ar-SA" sz="2700" b="1" dirty="0" smtClean="0"/>
              <a:t>في منتصف العام 2010 تم انشاء هيئة مكافحة الفساد الفلسطينية و التي بدأت عملها بإعداد الاستراتيجية الوطنية لمكافحة الفساد، و التي تضمنت ضرورة إعداد تقييم لمدى الالتزام بتنفيذ الإتفاقية الأممية لمكافحة الفساد.</a:t>
            </a:r>
          </a:p>
        </p:txBody>
      </p:sp>
    </p:spTree>
    <p:extLst>
      <p:ext uri="{BB962C8B-B14F-4D97-AF65-F5344CB8AC3E}">
        <p14:creationId xmlns:p14="http://schemas.microsoft.com/office/powerpoint/2010/main" xmlns="" val="38479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ar-SA" b="1" dirty="0" smtClean="0"/>
              <a:t>بدعم من برنامج الأمم المتحدة الإنمائي ، المشروع الإقليمي للنزاهة و مكافحة الفساد في البلدان العربية نفذت فلسطين تقييما ذاتيا لتنفيذ إتفاقية الأمم المتحدة لمكافحة الفساد</a:t>
            </a:r>
            <a:r>
              <a:rPr lang="ar-SA" b="1" dirty="0"/>
              <a:t>.</a:t>
            </a:r>
          </a:p>
          <a:p>
            <a:pPr>
              <a:buFont typeface="Arial" pitchFamily="34" charset="0"/>
              <a:buChar char="•"/>
            </a:pPr>
            <a:endParaRPr lang="ar-SA" b="1" dirty="0" smtClean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تشكيل لجة وزارية و أخرى فنية لإجراء التقييم الذاتي لتنفيذ فلسطين لإتفاقية الأمم المتحدة لمكافحة الفساد.</a:t>
            </a:r>
          </a:p>
          <a:p>
            <a:pPr>
              <a:buFont typeface="Arial" pitchFamily="34" charset="0"/>
              <a:buChar char="•"/>
            </a:pPr>
            <a:endParaRPr lang="ar-SA" b="1" dirty="0"/>
          </a:p>
          <a:p>
            <a:pPr>
              <a:buFont typeface="Arial" pitchFamily="34" charset="0"/>
              <a:buChar char="•"/>
            </a:pPr>
            <a:r>
              <a:rPr lang="ar-SA" b="1" dirty="0" smtClean="0"/>
              <a:t>تدريب أعضاء اللجنة الفنية على </a:t>
            </a:r>
            <a:r>
              <a:rPr lang="ar-SA" b="1" dirty="0"/>
              <a:t>استخدام </a:t>
            </a:r>
            <a:r>
              <a:rPr lang="ar-SA" b="1" dirty="0" smtClean="0"/>
              <a:t> القائمة </a:t>
            </a:r>
            <a:r>
              <a:rPr lang="ar-SA" b="1" dirty="0"/>
              <a:t>المرجعية الشاملة للتقييم الذاتي ، المرتكزة على استخدام الحاسوب، التي اعتمدت من قبل مؤتمر الدول الأطراف.</a:t>
            </a:r>
          </a:p>
          <a:p>
            <a:pPr>
              <a:buFont typeface="Arial" pitchFamily="34" charset="0"/>
              <a:buChar char="•"/>
            </a:pPr>
            <a:endParaRPr lang="ar-SA" b="1" dirty="0" smtClean="0"/>
          </a:p>
          <a:p>
            <a:pPr>
              <a:buFont typeface="Arial" pitchFamily="34" charset="0"/>
              <a:buChar char="•"/>
            </a:pPr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423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ar-SA" b="1" i="1" dirty="0" smtClean="0">
                <a:solidFill>
                  <a:schemeClr val="accent2">
                    <a:lumMod val="75000"/>
                  </a:schemeClr>
                </a:solidFill>
              </a:rPr>
              <a:t>التقييم الذاتي لتنفيذ إتفاقية الأمم المتحدة لمكافحة الفساد</a:t>
            </a:r>
            <a:r>
              <a:rPr lang="ar-SA" b="1" i="1" dirty="0" smtClean="0">
                <a:solidFill>
                  <a:srgbClr val="FF0000"/>
                </a:solidFill>
              </a:rPr>
              <a:t>:</a:t>
            </a:r>
            <a:endParaRPr lang="ar-SA" b="1" i="1" dirty="0"/>
          </a:p>
          <a:p>
            <a:pPr marL="0" indent="0" algn="just">
              <a:buNone/>
            </a:pPr>
            <a:r>
              <a:rPr lang="ar-SA" b="1" i="1" dirty="0"/>
              <a:t> </a:t>
            </a:r>
            <a:r>
              <a:rPr lang="ar-SA" b="1" i="1" dirty="0" smtClean="0"/>
              <a:t>*  التقييم الذاتي هو عبارة عن إجراء تحليل مقارن يوضح مدى التزام أنظمة مكافحة الفساد الوطنية في الدولة،وعلى وجه الخصوص القوانين و السياسات و المؤسسات والبرامج ، بمتطلبات تنفيذ الإتفاقية سواء من ناحية النص أو التطبيق.</a:t>
            </a:r>
            <a:r>
              <a:rPr lang="ar-SA" b="1" i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ar-SA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b="1" i="1" dirty="0" smtClean="0"/>
              <a:t>* هو جزء من آلية الاستعراض.</a:t>
            </a:r>
          </a:p>
          <a:p>
            <a:pPr marL="0" indent="0">
              <a:buNone/>
            </a:pPr>
            <a:endParaRPr lang="ar-SA" b="1" i="1" dirty="0" smtClean="0"/>
          </a:p>
          <a:p>
            <a:pPr marL="0" indent="0">
              <a:buNone/>
            </a:pPr>
            <a:r>
              <a:rPr lang="ar-SA" b="1" i="1" dirty="0" smtClean="0"/>
              <a:t>* يستند التقييم على القائمة المرجعية الشاملة للتقييم الذاتي ، المرتكزة على استخدام الحاسوب، التي اعتمدت من قبل مؤتمر الدول الأطراف.</a:t>
            </a:r>
          </a:p>
          <a:p>
            <a:pPr marL="0" indent="0">
              <a:buNone/>
            </a:pPr>
            <a:r>
              <a:rPr lang="ar-SA" b="1" i="1" dirty="0" smtClean="0"/>
              <a:t>*إجراؤه يكون بشكل طوعي أو بناء على تكليف من آلية الاستعراض.</a:t>
            </a:r>
          </a:p>
          <a:p>
            <a:pPr marL="0" indent="0">
              <a:buNone/>
            </a:pPr>
            <a:endParaRPr lang="ar-SA" b="1" i="1" dirty="0" smtClean="0"/>
          </a:p>
          <a:p>
            <a:pPr>
              <a:buFont typeface="Arial" charset="0"/>
              <a:buChar char="•"/>
            </a:pPr>
            <a:endParaRPr lang="ar-SA" b="1" i="1" dirty="0" smtClean="0"/>
          </a:p>
          <a:p>
            <a:pPr>
              <a:buFont typeface="Arial" charset="0"/>
              <a:buChar char="•"/>
            </a:pPr>
            <a:endParaRPr lang="ar-SA" b="1" i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ar-SA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ar-SA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7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يهدف التقييم الذاتي إلى</a:t>
            </a:r>
            <a:r>
              <a:rPr lang="ar-SA" b="1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sz="3000" b="1" dirty="0" smtClean="0"/>
          </a:p>
          <a:p>
            <a:endParaRPr lang="ar-SA" sz="3000" b="1" dirty="0"/>
          </a:p>
          <a:p>
            <a:r>
              <a:rPr lang="ar-SA" sz="3000" b="1" dirty="0" smtClean="0"/>
              <a:t>تشجيع عملية قائمة على المشاركة و نابعة من الداخل بغرض تنفيذ إصلاحات لمكافحة الفساد عن طريق تقييم قدرات الأنظمة و القوانين و المؤسسات الوطنية لمكافحة الفساد ( في النص و التطبيق) ، و تحديد الإصلاحات الممكنة .</a:t>
            </a:r>
          </a:p>
          <a:p>
            <a:endParaRPr lang="ar-SA" sz="3000" b="1" dirty="0"/>
          </a:p>
          <a:p>
            <a:pPr marL="0" indent="0">
              <a:buNone/>
            </a:pPr>
            <a:endParaRPr lang="ar-SA" sz="3000" b="1" dirty="0"/>
          </a:p>
        </p:txBody>
      </p:sp>
    </p:spTree>
    <p:extLst>
      <p:ext uri="{BB962C8B-B14F-4D97-AF65-F5344CB8AC3E}">
        <p14:creationId xmlns:p14="http://schemas.microsoft.com/office/powerpoint/2010/main" xmlns="" val="30268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مزايا التقييم الذاتي: 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تحفز على مشاركة وطنية واسعة النطاق في جهود مكافحة الفساد.</a:t>
            </a:r>
          </a:p>
          <a:p>
            <a:r>
              <a:rPr lang="ar-SA" dirty="0"/>
              <a:t> </a:t>
            </a:r>
            <a:r>
              <a:rPr lang="ar-SA" dirty="0" smtClean="0"/>
              <a:t>تشجع الحوار بين المؤسسات و التعاون فيما بينها.</a:t>
            </a:r>
          </a:p>
          <a:p>
            <a:r>
              <a:rPr lang="ar-SA" dirty="0"/>
              <a:t> </a:t>
            </a:r>
            <a:r>
              <a:rPr lang="ar-SA" dirty="0" smtClean="0"/>
              <a:t>يوفر معلومات لراسمي السياسة ، يمكن استخدامها في وضع أو تنفيذ استراتيجية وطنية لمكافحة الفساد.</a:t>
            </a:r>
          </a:p>
          <a:p>
            <a:r>
              <a:rPr lang="ar-SA" dirty="0"/>
              <a:t> </a:t>
            </a:r>
            <a:r>
              <a:rPr lang="ar-SA" dirty="0" smtClean="0"/>
              <a:t>يعتبر التقييم معيارا لقياس التقدم المحرز في جهود الإصلاح و مكافحة الفساد.</a:t>
            </a:r>
          </a:p>
          <a:p>
            <a:r>
              <a:rPr lang="ar-SA" dirty="0"/>
              <a:t> </a:t>
            </a:r>
            <a:r>
              <a:rPr lang="ar-SA" dirty="0" smtClean="0"/>
              <a:t>يساعد في تحديد المساعدات التقنية التي تحتاجها الدول الأطراف.</a:t>
            </a:r>
          </a:p>
          <a:p>
            <a:r>
              <a:rPr lang="ar-SA" dirty="0"/>
              <a:t> </a:t>
            </a:r>
            <a:r>
              <a:rPr lang="ar-SA" dirty="0" smtClean="0"/>
              <a:t>تبادل المعرفة و الخبرات مع الدول الأخرى بشأن تنفيذ الإتفاقية.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2753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SA" dirty="0" smtClean="0"/>
              <a:t>مراحل عملية التقييم الذاتي: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خطوات تمهيدية: </a:t>
            </a:r>
          </a:p>
          <a:p>
            <a:pPr>
              <a:buFontTx/>
              <a:buChar char="-"/>
            </a:pPr>
            <a:r>
              <a:rPr lang="ar-SA" dirty="0" smtClean="0"/>
              <a:t>تعيين جهة قائدة.</a:t>
            </a:r>
          </a:p>
          <a:p>
            <a:pPr>
              <a:buFontTx/>
              <a:buChar char="-"/>
            </a:pPr>
            <a:r>
              <a:rPr lang="ar-SA" dirty="0" smtClean="0"/>
              <a:t> تشكيل لجنة توجيهية.</a:t>
            </a:r>
          </a:p>
          <a:p>
            <a:pPr marL="0" indent="0">
              <a:buNone/>
            </a:pPr>
            <a:r>
              <a:rPr lang="ar-SA" dirty="0" smtClean="0"/>
              <a:t>المراحل: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- ورشة عمل أولية للأطراف المعنيين. </a:t>
            </a:r>
          </a:p>
          <a:p>
            <a:pPr>
              <a:buFontTx/>
              <a:buChar char="-"/>
            </a:pPr>
            <a:r>
              <a:rPr lang="ar-SA" dirty="0" smtClean="0"/>
              <a:t>جمع لمعلومات.</a:t>
            </a:r>
          </a:p>
          <a:p>
            <a:pPr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تحليل التقرير و صياغته.</a:t>
            </a:r>
          </a:p>
          <a:p>
            <a:pPr>
              <a:buFontTx/>
              <a:buChar char="-"/>
            </a:pPr>
            <a:r>
              <a:rPr lang="ar-SA" dirty="0"/>
              <a:t> </a:t>
            </a:r>
            <a:r>
              <a:rPr lang="ar-SA" dirty="0" smtClean="0"/>
              <a:t>ورشة عمل التحقق من صحة التقرير و صياغته في شكله النهائي.</a:t>
            </a:r>
          </a:p>
          <a:p>
            <a:pPr>
              <a:buFontTx/>
              <a:buChar char="-"/>
            </a:pPr>
            <a:r>
              <a:rPr lang="ar-SA" dirty="0" smtClean="0"/>
              <a:t>نشر التقرير و توزيعه.</a:t>
            </a:r>
          </a:p>
          <a:p>
            <a:pPr>
              <a:buFontTx/>
              <a:buChar char="-"/>
            </a:pPr>
            <a:r>
              <a:rPr lang="ar-SA" dirty="0" smtClean="0"/>
              <a:t>المتابعة. </a:t>
            </a: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ar-SA" dirty="0" smtClean="0">
                <a:solidFill>
                  <a:srgbClr val="04617B"/>
                </a:solidFill>
              </a:rPr>
              <a:t>مراحل عملية التقييم الذاتي: </a:t>
            </a:r>
            <a:endParaRPr lang="ar-SA" dirty="0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1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اللجنة الوزارية للتقييم الذاتي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000" b="1" dirty="0" smtClean="0"/>
              <a:t>بموجب مرسوم رئاسي تم تشكيل لجنة وزارية للتقييم الذاتي .</a:t>
            </a:r>
          </a:p>
          <a:p>
            <a:r>
              <a:rPr lang="ar-SA" sz="2000" b="1" dirty="0" smtClean="0"/>
              <a:t>ضمت في عضويتها: </a:t>
            </a:r>
          </a:p>
          <a:p>
            <a:pPr>
              <a:buFontTx/>
              <a:buChar char="-"/>
            </a:pPr>
            <a:r>
              <a:rPr lang="ar-SA" sz="2000" b="1" dirty="0" smtClean="0"/>
              <a:t>رئيس هيئة مكافحة الفساد</a:t>
            </a:r>
          </a:p>
          <a:p>
            <a:pPr>
              <a:buFontTx/>
              <a:buChar char="-"/>
            </a:pPr>
            <a:r>
              <a:rPr lang="ar-SA" sz="2000" b="1" dirty="0" smtClean="0"/>
              <a:t>وزير الخارجية</a:t>
            </a:r>
          </a:p>
          <a:p>
            <a:pPr>
              <a:buFontTx/>
              <a:buChar char="-"/>
            </a:pPr>
            <a:r>
              <a:rPr lang="ar-SA" sz="2000" b="1" dirty="0" smtClean="0"/>
              <a:t>وزير العدل</a:t>
            </a:r>
          </a:p>
          <a:p>
            <a:pPr>
              <a:buFontTx/>
              <a:buChar char="-"/>
            </a:pPr>
            <a:r>
              <a:rPr lang="ar-SA" sz="2000" b="1" dirty="0" smtClean="0"/>
              <a:t>وزير الداخلية</a:t>
            </a:r>
          </a:p>
          <a:p>
            <a:pPr>
              <a:buFontTx/>
              <a:buChar char="-"/>
            </a:pPr>
            <a:r>
              <a:rPr lang="ar-SA" sz="2000" b="1" dirty="0" smtClean="0"/>
              <a:t>وزير المالية</a:t>
            </a:r>
          </a:p>
          <a:p>
            <a:pPr marL="0" indent="0">
              <a:buNone/>
            </a:pPr>
            <a:r>
              <a:rPr lang="ar-SA" sz="2000" b="1" dirty="0" smtClean="0"/>
              <a:t>و شكلت لجنة فنية لمعاونتها في إعداد التقييم الذاتي مكونة من : </a:t>
            </a:r>
          </a:p>
          <a:p>
            <a:pPr marL="0" indent="0">
              <a:buNone/>
            </a:pPr>
            <a:r>
              <a:rPr lang="ar-SA" b="1" dirty="0" smtClean="0"/>
              <a:t>-</a:t>
            </a:r>
            <a:r>
              <a:rPr lang="ar-SA" sz="2000" b="1" dirty="0" smtClean="0"/>
              <a:t>هيئة مكافحة الفساد، وزارة الخارجية، وزارة الداخلية، وزارة العدل، وزارة المالية، الأمانة العامة لمجلس الوزراء، ديوان الموظفين العام، ديوان الرقابة المالية و الإدارية، ممثل للمجتمع المدني، ممثل للقطاع الخاص، شخصية أكاديمية.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xmlns="" val="37356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>مراحل عمل اللجنة الفنية:</a:t>
            </a:r>
            <a:br>
              <a:rPr lang="ar-SA" b="1" dirty="0" smtClean="0"/>
            </a:b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تدريب أعضاء اللجنة الفنية على استخدام  القائمة المرجعية الشاملة للتقييم الذاتي ، المرتكزة على استخدام الحاسوب، التي اعتمدت من قبل مؤتمر الدول </a:t>
            </a:r>
            <a:r>
              <a:rPr lang="ar-SA" dirty="0" smtClean="0"/>
              <a:t>الأطراف، وذلك بالتعاون مع برنامج الأم المتحدة الإنمائي.</a:t>
            </a:r>
            <a:endParaRPr lang="ar-SA" dirty="0"/>
          </a:p>
          <a:p>
            <a:endParaRPr lang="ar-SA" dirty="0" smtClean="0"/>
          </a:p>
          <a:p>
            <a:r>
              <a:rPr lang="ar-SA" dirty="0" smtClean="0"/>
              <a:t>وضع خطة عمل لإنجاز تقرير التقييم الذاتي لتنفيذ إتفاقية الأمم المتحدة لمكافحة الفساد.</a:t>
            </a:r>
          </a:p>
          <a:p>
            <a:endParaRPr lang="ar-SA" dirty="0"/>
          </a:p>
          <a:p>
            <a:r>
              <a:rPr lang="ar-SA" dirty="0" smtClean="0"/>
              <a:t>عقد ورشة عمل أولية بحضور جميع الجهات ذات العلاقة لتعريفهم بمهام اللجنة ومتطلبات عملها، و دعوتهم المشاركة و الانفتاح بالمعلومات المطلوبة و اللازمة لإعداد التقييم.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404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920</Words>
  <Application>Microsoft Office PowerPoint</Application>
  <PresentationFormat>On-screen Show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Flow</vt:lpstr>
      <vt:lpstr>1_Flow</vt:lpstr>
      <vt:lpstr>2_Flow</vt:lpstr>
      <vt:lpstr>3_Flow</vt:lpstr>
      <vt:lpstr>4_Flow</vt:lpstr>
      <vt:lpstr>5_Flow</vt:lpstr>
      <vt:lpstr>6_Flow</vt:lpstr>
      <vt:lpstr>التقييم الذاتي لتنفيذ إتفاقية الأمم المتحدة لمكافحة الفساد</vt:lpstr>
      <vt:lpstr>Slide 2</vt:lpstr>
      <vt:lpstr>Slide 3</vt:lpstr>
      <vt:lpstr>Slide 4</vt:lpstr>
      <vt:lpstr>يهدف التقييم الذاتي إلى: </vt:lpstr>
      <vt:lpstr>مزايا التقييم الذاتي: </vt:lpstr>
      <vt:lpstr>مراحل عملية التقييم الذاتي: </vt:lpstr>
      <vt:lpstr>اللجنة الوزارية للتقييم الذاتي </vt:lpstr>
      <vt:lpstr>مراحل عمل اللجنة الفنية: </vt:lpstr>
      <vt:lpstr>Slide 10</vt:lpstr>
      <vt:lpstr>Slide 11</vt:lpstr>
      <vt:lpstr>المتابعة:</vt:lpstr>
      <vt:lpstr>Slide 13</vt:lpstr>
      <vt:lpstr>Slide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التقييم الذاتي لتنفيذ إتفاقية الأمم المتحدة لمكافحة الفساد</dc:title>
  <dc:creator>Rasha</dc:creator>
  <cp:lastModifiedBy>tala.khanji</cp:lastModifiedBy>
  <cp:revision>14</cp:revision>
  <dcterms:created xsi:type="dcterms:W3CDTF">2013-09-08T14:03:14Z</dcterms:created>
  <dcterms:modified xsi:type="dcterms:W3CDTF">2013-09-16T09:44:57Z</dcterms:modified>
</cp:coreProperties>
</file>